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89" r:id="rId8"/>
    <p:sldId id="267" r:id="rId9"/>
    <p:sldId id="284" r:id="rId10"/>
    <p:sldId id="281" r:id="rId11"/>
    <p:sldId id="264" r:id="rId12"/>
    <p:sldId id="268" r:id="rId13"/>
    <p:sldId id="269" r:id="rId14"/>
    <p:sldId id="270" r:id="rId15"/>
    <p:sldId id="272" r:id="rId16"/>
    <p:sldId id="273" r:id="rId17"/>
    <p:sldId id="275" r:id="rId18"/>
    <p:sldId id="274" r:id="rId19"/>
    <p:sldId id="283" r:id="rId20"/>
    <p:sldId id="282" r:id="rId21"/>
    <p:sldId id="290" r:id="rId22"/>
    <p:sldId id="285" r:id="rId23"/>
    <p:sldId id="291" r:id="rId24"/>
    <p:sldId id="292" r:id="rId25"/>
    <p:sldId id="297" r:id="rId26"/>
    <p:sldId id="296" r:id="rId27"/>
    <p:sldId id="293" r:id="rId28"/>
    <p:sldId id="294" r:id="rId29"/>
    <p:sldId id="295" r:id="rId30"/>
    <p:sldId id="298" r:id="rId31"/>
    <p:sldId id="302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D1F3700-B1B4-48E0-86C8-D2F02521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FA5D8-2578-458C-8942-2E7F1BA4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1FEFEF-50E6-4EAD-AE24-5D06A740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390570-A419-4824-B09C-BD2722ECE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080A38-A298-4D9A-8A37-51BBA7EE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23F39-EAEE-4F62-9DC9-9FC78876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7173BB-308D-4365-B90D-7F00765D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6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9BFBF-65D0-430C-90A6-F86AB4B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6E0D1E-A66E-4DAE-8EEC-0BB39744D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D5459-C678-4C3B-A087-C7457E2F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1D5CAF-8D3C-49A1-ABBF-ED1C047E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F63D0-8EE7-4959-AB18-15206DF7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E485E9-4A3F-4C71-B7BE-B5FCB67F0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69C2F7-703F-4391-8419-8F96684A5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050B18-A78D-4B4F-821C-BC4BA091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F94860-3457-4543-BF8A-99D4E248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169F-EE90-4B78-B2D3-B30896F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4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Nombre de la empresa&#10;&#10;Descripción generada automáticamente con confianza media">
            <a:extLst>
              <a:ext uri="{FF2B5EF4-FFF2-40B4-BE49-F238E27FC236}">
                <a16:creationId xmlns:a16="http://schemas.microsoft.com/office/drawing/2014/main" id="{DADC89DB-B72B-4967-AA39-4D8783C6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05C97B-B334-4D99-A72A-95EDFE2A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2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5524500" y="2179637"/>
            <a:ext cx="6286500" cy="10064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>
          <a:xfrm>
            <a:off x="5524500" y="3278188"/>
            <a:ext cx="62865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1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0626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37406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82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1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8A008-FA80-46E6-9BB7-779D2988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C7B7BB-5616-4AA2-AB37-A69DA1B27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EE966-631D-4492-9594-D88BE7F5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20189-EBCE-43DF-BA4A-C5BBC328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7B1A5B-C197-405B-96A2-97757D4F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CBCB-AD21-4C57-81C4-2A0EB10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D3FA0-0841-42CE-A997-23C2CF01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CCC17-37FE-428C-88C3-C9454DB6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D0452-40CD-4E1C-8952-354BCD28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1591EC-BD80-4155-840A-BCC356C1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92D-9EC2-4E5F-81D5-27BF990C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DDA743-BBDD-4AB8-AA2D-F705D2C1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5CD9F-B010-4B4C-A7C1-F7A0E6D7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B1F5C-3FFD-4B06-BEEB-1C196591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EB15B-48CD-4AFF-BBA9-1285E6AD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C0A2B-AC60-4A63-93CF-5F9FA348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5A5B3-2875-4ABE-B8C0-06481F371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8819F5-60E3-4FF7-8A92-4A68D4078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9FEEF-C172-4599-877D-920AFD25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98D55-AC7F-418C-B9A6-E2C5C86C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E8BAD9-8DF3-4E71-9A8D-E1F5040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BD655-7E3A-478A-80CA-203CBF2E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56A33-3B40-42DD-B67B-962D6689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8109EA-E34A-43BF-B8AF-13A327126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3BE86B-04F6-4A8B-835A-F4121826B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1FA591-CBBE-488A-92F9-7C196A4E1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5005C0-D332-4F96-A1A1-E09DAE59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1E8F85-B5B5-4645-861D-0157562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A7B719-B080-420D-BC64-C271DAE4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AE350-0364-4A06-B5E7-F9B168E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8A86A2-E7DB-4CB5-A90C-47F0120C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F2D21-73BB-4467-83FB-01A6D112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288628-D9F7-4FAE-AB8F-605EE0B8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F3976B-2069-4F81-8887-C67691FD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A86A58-EAAA-4874-BC0D-DA8A5F5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51686C-9121-4515-B912-6D54592A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98B44-734E-4D3E-BF81-50A5F5E2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96E11-B168-4DAB-9676-DAFEEE56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2ABFB1-8305-4398-BA1C-A2EC2BFEC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65EA7F-42B0-46CE-9D4C-19901E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8/09/2022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209589-1A24-4297-987D-BDE085B7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B44269-D3C0-43F8-AF5E-A4C648BE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EFA8F6-E8F9-4B77-BE4D-1A2B2D98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3" name="Marcador de contenido 7" descr="Forma, Flecha&#10;&#10;Descripción generada automáticamente">
            <a:extLst>
              <a:ext uri="{FF2B5EF4-FFF2-40B4-BE49-F238E27FC236}">
                <a16:creationId xmlns:a16="http://schemas.microsoft.com/office/drawing/2014/main" id="{F0769E91-1299-461C-AEB9-3540284A37B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9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  <p:sldLayoutId id="2147483649" r:id="rId15"/>
    <p:sldLayoutId id="2147483650" r:id="rId16"/>
    <p:sldLayoutId id="2147483652" r:id="rId17"/>
    <p:sldLayoutId id="2147483653" r:id="rId18"/>
    <p:sldLayoutId id="214748365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4.jpeg"/><Relationship Id="rId7" Type="http://schemas.openxmlformats.org/officeDocument/2006/relationships/image" Target="../media/image390.png"/><Relationship Id="rId1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11" Type="http://schemas.openxmlformats.org/officeDocument/2006/relationships/image" Target="../media/image42.jpeg"/><Relationship Id="rId10" Type="http://schemas.openxmlformats.org/officeDocument/2006/relationships/image" Target="../media/image41.jpe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46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11" Type="http://schemas.openxmlformats.org/officeDocument/2006/relationships/image" Target="../media/image47.jpeg"/><Relationship Id="rId5" Type="http://schemas.openxmlformats.org/officeDocument/2006/relationships/image" Target="../media/image440.png"/><Relationship Id="rId10" Type="http://schemas.openxmlformats.org/officeDocument/2006/relationships/image" Target="../media/image46.jpe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0" Type="http://schemas.openxmlformats.org/officeDocument/2006/relationships/image" Target="../media/image41.jpeg"/><Relationship Id="rId4" Type="http://schemas.openxmlformats.org/officeDocument/2006/relationships/image" Target="../media/image50.jpe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30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5D69D-D9C9-4C18-A7EF-553204D8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Espacios no perceptuales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B8180E-BA70-4D0E-93DC-991057D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81" y="1752528"/>
            <a:ext cx="3233945" cy="33529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87A4C4-EFD2-4EEF-80EC-1B72F88C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5553" y="1752527"/>
            <a:ext cx="3405100" cy="335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2FDCD6-A447-4502-BE4A-D3E7D450BDA8}"/>
                  </a:ext>
                </a:extLst>
              </p:cNvPr>
              <p:cNvSpPr txBox="1"/>
              <p:nvPr/>
            </p:nvSpPr>
            <p:spPr>
              <a:xfrm>
                <a:off x="655693" y="1383196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2FDCD6-A447-4502-BE4A-D3E7D450B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93" y="1383196"/>
                <a:ext cx="23201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0C2649A-D516-4C5C-A30F-DEE6A2C2547B}"/>
                  </a:ext>
                </a:extLst>
              </p:cNvPr>
              <p:cNvSpPr txBox="1"/>
              <p:nvPr/>
            </p:nvSpPr>
            <p:spPr>
              <a:xfrm>
                <a:off x="4048043" y="1383196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𝐻𝑆𝐼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0C2649A-D516-4C5C-A30F-DEE6A2C2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43" y="1383196"/>
                <a:ext cx="2320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2774FB01-8BB6-47D5-BF44-042F1EE46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80" y="2600395"/>
            <a:ext cx="1933575" cy="2505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1FDFFB0-2515-4B28-8EBB-EDA601C25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80" y="2176460"/>
            <a:ext cx="1933575" cy="25050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B03D13A-94A4-4E58-B118-DFF14E97F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80" y="3505195"/>
            <a:ext cx="1933575" cy="249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8F598E0-B03E-4409-8A57-4DA24BF8C673}"/>
                  </a:ext>
                </a:extLst>
              </p:cNvPr>
              <p:cNvSpPr txBox="1"/>
              <p:nvPr/>
            </p:nvSpPr>
            <p:spPr>
              <a:xfrm>
                <a:off x="8303980" y="1382030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𝑒𝑠𝑓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𝑟𝑖𝑐𝑜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8F598E0-B03E-4409-8A57-4DA24BF8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980" y="1382030"/>
                <a:ext cx="232012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38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8C0CB-05D0-426F-90FB-E86498FE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Coordenadas esféricas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15B815-DBC2-41F1-AABD-EF3DD96E9F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7945"/>
            <a:ext cx="4762500" cy="4105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5DAB15-E342-45F8-B27E-7D52DF2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365125"/>
            <a:ext cx="61055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97A76-0F5D-486F-94A3-E0D7AAA9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 RTP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A8EA76-806F-4A98-B00F-8ECC9E7EF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r="17800"/>
          <a:stretch/>
        </p:blipFill>
        <p:spPr>
          <a:xfrm>
            <a:off x="873449" y="928338"/>
            <a:ext cx="4421875" cy="5001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AEE317-BB09-4B98-9057-361F8F3E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7664"/>
          <a:stretch/>
        </p:blipFill>
        <p:spPr>
          <a:xfrm>
            <a:off x="5973172" y="928338"/>
            <a:ext cx="4421876" cy="5001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6B20E0A-5740-4DAA-8D8F-85C283DF0829}"/>
                  </a:ext>
                </a:extLst>
              </p:cNvPr>
              <p:cNvSpPr txBox="1"/>
              <p:nvPr/>
            </p:nvSpPr>
            <p:spPr>
              <a:xfrm>
                <a:off x="6631396" y="877913"/>
                <a:ext cx="215507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6B20E0A-5740-4DAA-8D8F-85C283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96" y="877913"/>
                <a:ext cx="2155077" cy="312650"/>
              </a:xfrm>
              <a:prstGeom prst="rect">
                <a:avLst/>
              </a:prstGeom>
              <a:blipFill>
                <a:blip r:embed="rId4"/>
                <a:stretch>
                  <a:fillRect l="-2266" b="-39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76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5951C-C4BA-4A9C-8153-0495BD4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Conversiones con 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8EE4F2F-DE6C-4B43-84DC-9028DCD83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s-C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d>
                                  <m:d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CO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s-CO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f>
                                      <m:f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CO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d>
                                  <m:d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𝑅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𝐺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+4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8EE4F2F-DE6C-4B43-84DC-9028DCD83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6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5BF4-C3C6-468C-9BF6-78AEEA90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Comparación con HSI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E6AE0F-25F2-4DD7-BEC6-70E8457DF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7664"/>
          <a:stretch/>
        </p:blipFill>
        <p:spPr>
          <a:xfrm>
            <a:off x="5973172" y="928338"/>
            <a:ext cx="4421876" cy="50013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BE35DB-635C-47D3-81FF-8B307BB9C5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57686"/>
            <a:ext cx="4581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5BF4-C3C6-468C-9BF6-78AEEA90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HSI/HSV vs RTP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0A5AAC-DDCE-450A-9EE5-D0A80264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21EDC98-A4AD-4D82-8461-140B82B47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RT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FEC704D-C4C6-461C-B133-6911B20C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8227" y="2505075"/>
            <a:ext cx="3580909" cy="3684588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041795C-1777-48A9-A6F3-22021347A9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767" y="2505075"/>
            <a:ext cx="365205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5BA7FD4A-7136-4F37-A2CB-B589B0FCB8B5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𝑅𝑜𝑗𝑜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𝑉𝑒𝑟𝑑𝑒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𝐴𝑧𝑢𝑙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BAE7305B-FD5E-4002-9791-C776387B75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8029" y="76057"/>
            <a:ext cx="3233945" cy="33529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EBFC42-9DB9-43B9-B477-1727EE04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81C6C3F-388C-40B2-85E2-D8DA97E8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" y="3654113"/>
            <a:ext cx="3668407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12C9F61-D3AD-43EF-9880-B8EBC2B3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3654113"/>
            <a:ext cx="3668406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301CAE-769D-41AF-BD54-DAA9692A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37" y="3582636"/>
            <a:ext cx="3668406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733CCB-685A-4CC6-8724-13E084E7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" y="3654113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4FBE2-53CB-4942-9628-BA44022EB960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031027E-D327-465F-AB61-6088799E8C6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3758" y="0"/>
            <a:ext cx="2988242" cy="307476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923FD6-DE20-40FA-B1BE-1B2E41DD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D4E24D-D037-4F2C-8BF9-64BBB6B1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3654113"/>
            <a:ext cx="3668405" cy="192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7DCE-3E5C-44A0-80CA-82BE643F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7" y="3654113"/>
            <a:ext cx="3668407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5EAB686D-F767-4005-86DA-461C200B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3" y="3685748"/>
            <a:ext cx="3668409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F419212-BC11-4A8D-A584-257B56AF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58" y="3644182"/>
            <a:ext cx="3706236" cy="19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E0DFB1-D105-4DB0-B7D5-97F68AA4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8" y="3685749"/>
            <a:ext cx="3668407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BA7FD4A-7136-4F37-A2CB-B589B0FCB8B5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CC8D94BC-FDBB-4C18-8262-6EAA63905C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445" y="55778"/>
            <a:ext cx="3130873" cy="315876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9854E4E-8C9A-42F9-B77F-54E3A035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1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2370C62-7188-4CF3-B21E-77FF63F504A1}"/>
              </a:ext>
            </a:extLst>
          </p:cNvPr>
          <p:cNvSpPr txBox="1"/>
          <p:nvPr/>
        </p:nvSpPr>
        <p:spPr>
          <a:xfrm>
            <a:off x="4241870" y="1463885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DE4EA6-7C44-4ABA-816A-A3AD942C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49" y="1833217"/>
            <a:ext cx="8447734" cy="44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485FB-ABA7-40F8-B946-C205D7A0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Color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0AC2D-4C79-4EF7-AB5F-618EBF248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3674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F8A5C743-14E4-4164-AD0A-4DCEA83A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2" y="929762"/>
            <a:ext cx="2925721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F8C53D32-CA0D-4FD3-A576-7E1CF649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31" y="929762"/>
            <a:ext cx="2925720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7A48F7A5-CE12-4DC8-A24F-2BF6A653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79" y="858285"/>
            <a:ext cx="2925720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3B7986F-8081-4988-97BC-A6530BF1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4" y="2851328"/>
            <a:ext cx="2925719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A98995F-6A5F-4526-95EF-680EEFA1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33" y="2851328"/>
            <a:ext cx="2925719" cy="15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AC56FC0A-5742-48CD-99B9-6BB540EA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01" y="2851328"/>
            <a:ext cx="2925721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7B42801B-72B7-438C-8D46-1234A694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76" y="4733132"/>
            <a:ext cx="2925723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7B8B7336-2315-4D56-AC1D-9BB0C871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0" y="4695587"/>
            <a:ext cx="2955891" cy="155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92B6E22-BDBA-4EF4-9AF7-51A913CE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1" y="4733133"/>
            <a:ext cx="2925721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1DF930-11AE-466C-A744-8886F315438A}"/>
              </a:ext>
            </a:extLst>
          </p:cNvPr>
          <p:cNvSpPr txBox="1"/>
          <p:nvPr/>
        </p:nvSpPr>
        <p:spPr>
          <a:xfrm>
            <a:off x="291548" y="1616766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RGB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521D4B3-769F-4279-8F7B-5B56C0D84B52}"/>
              </a:ext>
            </a:extLst>
          </p:cNvPr>
          <p:cNvSpPr txBox="1"/>
          <p:nvPr/>
        </p:nvSpPr>
        <p:spPr>
          <a:xfrm>
            <a:off x="238711" y="3429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HSI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981555-9BFF-457E-9B19-106F83C5C616}"/>
              </a:ext>
            </a:extLst>
          </p:cNvPr>
          <p:cNvSpPr txBox="1"/>
          <p:nvPr/>
        </p:nvSpPr>
        <p:spPr>
          <a:xfrm>
            <a:off x="253186" y="5316468"/>
            <a:ext cx="53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RTP</a:t>
            </a:r>
          </a:p>
        </p:txBody>
      </p:sp>
    </p:spTree>
    <p:extLst>
      <p:ext uri="{BB962C8B-B14F-4D97-AF65-F5344CB8AC3E}">
        <p14:creationId xmlns:p14="http://schemas.microsoft.com/office/powerpoint/2010/main" val="64715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Ruido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3CDFD7-5057-451A-ADEC-206CFAF58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dirty="0"/>
              <a:t>¿A qué se debe?</a:t>
            </a:r>
          </a:p>
          <a:p>
            <a:r>
              <a:rPr lang="es-CO" dirty="0"/>
              <a:t>¿Qué efecto tendría en una aplicación?</a:t>
            </a:r>
          </a:p>
          <a:p>
            <a:r>
              <a:rPr lang="es-CO" dirty="0"/>
              <a:t>¿Cómo se disminuye su efecto?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0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BF4F-9B6D-43BE-AA9A-FD5E7E3F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s-CO" dirty="0"/>
              <a:t>Filtrado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E5B4A7-0004-4D33-8E51-64E11E6C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240822"/>
            <a:ext cx="6172200" cy="4366830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A3E981-514D-F98D-06D0-665378C4E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convolución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 KERNEL para </a:t>
            </a:r>
            <a:r>
              <a:rPr lang="en-US" dirty="0" err="1"/>
              <a:t>filtrar</a:t>
            </a:r>
            <a:r>
              <a:rPr lang="en-US" dirty="0"/>
              <a:t> una imagen de forma lineal.</a:t>
            </a:r>
          </a:p>
          <a:p>
            <a:endParaRPr lang="en-US" dirty="0"/>
          </a:p>
          <a:p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usarse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NO LINEALES.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¿El </a:t>
            </a:r>
            <a:r>
              <a:rPr lang="en-US" dirty="0" err="1"/>
              <a:t>ruido</a:t>
            </a:r>
            <a:r>
              <a:rPr lang="en-US" dirty="0"/>
              <a:t> de la imagen anterior </a:t>
            </a:r>
            <a:r>
              <a:rPr lang="en-US" dirty="0" err="1"/>
              <a:t>tiene</a:t>
            </a:r>
            <a:r>
              <a:rPr lang="en-US" dirty="0"/>
              <a:t> components de </a:t>
            </a:r>
            <a:r>
              <a:rPr lang="en-US" dirty="0" err="1"/>
              <a:t>alta</a:t>
            </a:r>
            <a:r>
              <a:rPr lang="en-US" dirty="0"/>
              <a:t> o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frecuencia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63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F31E-5564-41A3-83AD-F85C6FF5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Filtros de “suavizado”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5311AEA-B83F-4BC0-810E-5C85FAE41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894046"/>
            <a:ext cx="6172200" cy="306038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80B0E5-8F18-4638-924D-CB091C738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 dirty="0"/>
          </a:p>
          <a:p>
            <a:r>
              <a:rPr lang="es-CO" dirty="0"/>
              <a:t>Disminuyen cambios de alta frecuencia.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Gausiano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Mediana (no lineal)</a:t>
            </a:r>
          </a:p>
        </p:txBody>
      </p:sp>
    </p:spTree>
    <p:extLst>
      <p:ext uri="{BB962C8B-B14F-4D97-AF65-F5344CB8AC3E}">
        <p14:creationId xmlns:p14="http://schemas.microsoft.com/office/powerpoint/2010/main" val="193019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Promedio d=5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CD2031A-495D-4AC4-9A5C-02BC0CAA5D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Promedio d=10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8B84107-3BE4-4988-B74E-13B9D0A7C7A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57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Gaussiano d=5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BD873-E789-4DBE-95B6-85940B5E4E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Gaussiano d=10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D680CE-69DA-4682-8F69-2E6FBC4CC93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Mediana d=3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B80511-F488-453B-B328-D540357DD18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5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Mediana d=15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D9D5230-D9C3-4DDC-A743-8A003B5D79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5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53FCB-8BBC-45D2-8C1D-AE1AA981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36CD206-608D-4FFB-8E80-8D2471F4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54" y="1316372"/>
            <a:ext cx="5823409" cy="374595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0675B3F-5388-42AF-B9F2-A2F4B774E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83" y="3149931"/>
            <a:ext cx="716151" cy="6350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6CF5E0-2001-4C12-AA8A-DB2C3E1F9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47" y="3089749"/>
            <a:ext cx="872079" cy="770295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29DC623-E2C9-4C7C-8339-16D8DB818869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1E03572-3117-4BBF-A436-5CA2B556C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C5075F7-9E8F-457A-8758-BB10AAF5F1D5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BEDCDEB-F8FF-4F15-9B78-321E73E40D0B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3483B47-4D77-43C0-AC4D-CE4AB42509B9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4759F88-DE14-400A-9A02-D8CE0268C15A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0FB5D659-19D1-4D8C-A24C-46943E13D3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 rot="5400000">
            <a:off x="8465884" y="3195496"/>
            <a:ext cx="3085320" cy="24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20939667-E12A-4AA9-991D-F443069E07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89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590251" y="3204784"/>
            <a:ext cx="3086719" cy="2381505"/>
          </a:xfrm>
          <a:prstGeom prst="rect">
            <a:avLst/>
          </a:prstGeom>
        </p:spPr>
      </p:pic>
      <p:pic>
        <p:nvPicPr>
          <p:cNvPr id="15" name="Gráfico 14" descr="Sol">
            <a:extLst>
              <a:ext uri="{FF2B5EF4-FFF2-40B4-BE49-F238E27FC236}">
                <a16:creationId xmlns:a16="http://schemas.microsoft.com/office/drawing/2014/main" id="{934F39D4-26ED-4770-A634-51882FDBF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0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2A9F2-B3ED-4D90-B705-9C9900DB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escoger un filtro?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C39589-2413-4EAE-8883-33182BEF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¿Cuál es el objetivo?.</a:t>
            </a:r>
          </a:p>
          <a:p>
            <a:r>
              <a:rPr lang="es-CO" dirty="0"/>
              <a:t>La información que se elimina debe ser irrelevante para la aplicación.</a:t>
            </a:r>
          </a:p>
          <a:p>
            <a:r>
              <a:rPr lang="es-CO" dirty="0"/>
              <a:t>La percepción de belleza es útil en procesos de VC.</a:t>
            </a:r>
          </a:p>
        </p:txBody>
      </p:sp>
    </p:spTree>
    <p:extLst>
      <p:ext uri="{BB962C8B-B14F-4D97-AF65-F5344CB8AC3E}">
        <p14:creationId xmlns:p14="http://schemas.microsoft.com/office/powerpoint/2010/main" val="175452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30691-3DA5-4F1E-B457-7D7E99BD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57225"/>
          </a:xfrm>
        </p:spPr>
        <p:txBody>
          <a:bodyPr anchor="b">
            <a:normAutofit/>
          </a:bodyPr>
          <a:lstStyle/>
          <a:p>
            <a:r>
              <a:rPr lang="es-CO" dirty="0"/>
              <a:t>¿Cómo empezar?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764285-D4E5-4746-BDF5-E4D956A36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892" y="2057400"/>
            <a:ext cx="7053108" cy="3209163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50F24A-CDA9-7716-DE2B-F84BE1590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4450"/>
            <a:ext cx="3932237" cy="45545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Diagrama</a:t>
            </a:r>
            <a:r>
              <a:rPr lang="en-US" dirty="0"/>
              <a:t> con ideas </a:t>
            </a:r>
            <a:r>
              <a:rPr lang="en-US" dirty="0" err="1"/>
              <a:t>iniciales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Datos</a:t>
            </a:r>
            <a:r>
              <a:rPr lang="en-US" dirty="0"/>
              <a:t> de entrada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etapa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/</a:t>
            </a:r>
            <a:r>
              <a:rPr lang="en-US" dirty="0" err="1"/>
              <a:t>métodos</a:t>
            </a:r>
            <a:r>
              <a:rPr lang="en-US" dirty="0"/>
              <a:t>/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permiten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sus </a:t>
            </a:r>
            <a:r>
              <a:rPr lang="en-US" dirty="0" err="1"/>
              <a:t>datos</a:t>
            </a:r>
            <a:r>
              <a:rPr lang="en-US" dirty="0"/>
              <a:t> de entrada?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Todo</a:t>
            </a:r>
            <a:r>
              <a:rPr lang="en-US" dirty="0"/>
              <a:t> Proyecto de VC </a:t>
            </a:r>
            <a:r>
              <a:rPr lang="en-US" dirty="0" err="1"/>
              <a:t>tiene</a:t>
            </a:r>
            <a:r>
              <a:rPr lang="en-US" dirty="0"/>
              <a:t> una </a:t>
            </a:r>
            <a:r>
              <a:rPr lang="en-US" dirty="0" err="1"/>
              <a:t>etapa</a:t>
            </a:r>
            <a:r>
              <a:rPr lang="en-US" dirty="0"/>
              <a:t> de pre-</a:t>
            </a:r>
            <a:r>
              <a:rPr lang="en-US" dirty="0" err="1"/>
              <a:t>procesamiento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mejoran</a:t>
            </a:r>
            <a:r>
              <a:rPr lang="en-US" dirty="0"/>
              <a:t> las </a:t>
            </a:r>
            <a:r>
              <a:rPr lang="en-US" dirty="0" err="1"/>
              <a:t>características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Contraste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Ruido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Visualización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Las </a:t>
            </a:r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bibliográficas</a:t>
            </a:r>
            <a:r>
              <a:rPr lang="en-US" dirty="0"/>
              <a:t> </a:t>
            </a:r>
            <a:r>
              <a:rPr lang="en-US" dirty="0" err="1"/>
              <a:t>ayudan</a:t>
            </a:r>
            <a:r>
              <a:rPr lang="en-US" dirty="0"/>
              <a:t> a definer </a:t>
            </a:r>
            <a:r>
              <a:rPr lang="en-US" dirty="0" err="1"/>
              <a:t>técnicas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31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D79B4AF3-F93C-4975-9F67-368A1FF9FEB7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01038E-E438-499B-9591-E24DBEA91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B319E9-326D-4C0B-8779-7EF1D9C567C4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3B40F9-6F56-45A4-B2CC-DD326A896901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E5EFB8D-0AAF-4D2F-95B3-43FB86A28FFD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E2067E0-33B1-483B-88BE-5088CE397424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11" name="Gráfico 10" descr="Sol">
            <a:extLst>
              <a:ext uri="{FF2B5EF4-FFF2-40B4-BE49-F238E27FC236}">
                <a16:creationId xmlns:a16="http://schemas.microsoft.com/office/drawing/2014/main" id="{B0098699-211C-4285-90A9-129CE239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B4EDEC-06C4-4D3F-9E04-5E06A4CCC6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423311"/>
            <a:ext cx="5091338" cy="272386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360325-6288-442E-8D3A-F326BCFB762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3124134"/>
            <a:ext cx="5091338" cy="311551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DF92233-330F-476A-8B84-F51BEE15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</p:spTree>
    <p:extLst>
      <p:ext uri="{BB962C8B-B14F-4D97-AF65-F5344CB8AC3E}">
        <p14:creationId xmlns:p14="http://schemas.microsoft.com/office/powerpoint/2010/main" val="122714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BAC55C6-0D36-4765-8769-E7A48369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98" y="1157523"/>
            <a:ext cx="6620689" cy="489152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79B4AF3-F93C-4975-9F67-368A1FF9FEB7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01038E-E438-499B-9591-E24DBEA91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B319E9-326D-4C0B-8779-7EF1D9C567C4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3B40F9-6F56-45A4-B2CC-DD326A896901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E5EFB8D-0AAF-4D2F-95B3-43FB86A28FFD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E2067E0-33B1-483B-88BE-5088CE397424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11" name="Gráfico 10" descr="Sol">
            <a:extLst>
              <a:ext uri="{FF2B5EF4-FFF2-40B4-BE49-F238E27FC236}">
                <a16:creationId xmlns:a16="http://schemas.microsoft.com/office/drawing/2014/main" id="{B0098699-211C-4285-90A9-129CE2397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EBBDDD3-857F-4A10-8542-2536D68E23A8}"/>
              </a:ext>
            </a:extLst>
          </p:cNvPr>
          <p:cNvSpPr/>
          <p:nvPr/>
        </p:nvSpPr>
        <p:spPr>
          <a:xfrm>
            <a:off x="5844210" y="1828801"/>
            <a:ext cx="2160104" cy="3491947"/>
          </a:xfrm>
          <a:prstGeom prst="round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B269178-5717-4387-A358-A475D378779E}"/>
              </a:ext>
            </a:extLst>
          </p:cNvPr>
          <p:cNvCxnSpPr>
            <a:cxnSpLocks/>
          </p:cNvCxnSpPr>
          <p:nvPr/>
        </p:nvCxnSpPr>
        <p:spPr>
          <a:xfrm>
            <a:off x="7106483" y="1828801"/>
            <a:ext cx="49695" cy="34919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CF0082-1026-4A44-ABE0-9E1DE04CEFAC}"/>
              </a:ext>
            </a:extLst>
          </p:cNvPr>
          <p:cNvCxnSpPr>
            <a:cxnSpLocks/>
          </p:cNvCxnSpPr>
          <p:nvPr/>
        </p:nvCxnSpPr>
        <p:spPr>
          <a:xfrm>
            <a:off x="6713269" y="1828801"/>
            <a:ext cx="0" cy="34919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3D7A595-BD9C-4ACC-98BD-F4941EE71F65}"/>
              </a:ext>
            </a:extLst>
          </p:cNvPr>
          <p:cNvCxnSpPr>
            <a:cxnSpLocks/>
          </p:cNvCxnSpPr>
          <p:nvPr/>
        </p:nvCxnSpPr>
        <p:spPr>
          <a:xfrm>
            <a:off x="6280326" y="1828801"/>
            <a:ext cx="7829" cy="35988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4FB99052-E6E1-4C7D-843C-DA55AB91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</p:spTree>
    <p:extLst>
      <p:ext uri="{BB962C8B-B14F-4D97-AF65-F5344CB8AC3E}">
        <p14:creationId xmlns:p14="http://schemas.microsoft.com/office/powerpoint/2010/main" val="735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610D3EF-D6F3-4168-84BC-73CF3A29B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0"/>
          <a:stretch/>
        </p:blipFill>
        <p:spPr>
          <a:xfrm>
            <a:off x="130011" y="1251592"/>
            <a:ext cx="5913120" cy="24342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BF10EF-BCDB-4C1F-B5FF-E111CCA8B0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319943"/>
            <a:ext cx="5208647" cy="2812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6D9BCB-476D-4382-99E2-F4729F938B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/>
          <a:stretch/>
        </p:blipFill>
        <p:spPr>
          <a:xfrm>
            <a:off x="6780370" y="1068175"/>
            <a:ext cx="2584175" cy="20408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2985BC-A1C9-4765-908F-961178AD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9" y="3618289"/>
            <a:ext cx="2718673" cy="24342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B43875-DB3F-47BC-9FF1-AAC8B0E1DF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49" y="3691323"/>
            <a:ext cx="2009582" cy="236125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F2785CE-EBD0-48BB-BC63-5A331CA5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ojo y la cámara</a:t>
            </a:r>
          </a:p>
        </p:txBody>
      </p:sp>
    </p:spTree>
    <p:extLst>
      <p:ext uri="{BB962C8B-B14F-4D97-AF65-F5344CB8AC3E}">
        <p14:creationId xmlns:p14="http://schemas.microsoft.com/office/powerpoint/2010/main" val="182854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 descr="Patrón de fondo&#10;&#10;Descripción generada automáticamente">
            <a:extLst>
              <a:ext uri="{FF2B5EF4-FFF2-40B4-BE49-F238E27FC236}">
                <a16:creationId xmlns:a16="http://schemas.microsoft.com/office/drawing/2014/main" id="{68D5392B-1B5A-4DBE-9760-FB0859B3E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1" b="387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546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7CF8-371C-48D9-86A7-504723B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RGB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2985BC-A1C9-4765-908F-961178AD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35" y="3375132"/>
            <a:ext cx="2718673" cy="24342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B43875-DB3F-47BC-9FF1-AAC8B0E1D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3" y="1319181"/>
            <a:ext cx="2009582" cy="23612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BA4224-2F8D-48CF-A9EB-3D33A374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282" y="1093895"/>
            <a:ext cx="44005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DD632A8-85D2-4F44-9A73-C617457204AF}"/>
                  </a:ext>
                </a:extLst>
              </p:cNvPr>
              <p:cNvSpPr txBox="1"/>
              <p:nvPr/>
            </p:nvSpPr>
            <p:spPr>
              <a:xfrm>
                <a:off x="5362152" y="1041687"/>
                <a:ext cx="21568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𝑅𝐺𝐵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DD632A8-85D2-4F44-9A73-C61745720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152" y="1041687"/>
                <a:ext cx="2156809" cy="277897"/>
              </a:xfrm>
              <a:prstGeom prst="rect">
                <a:avLst/>
              </a:prstGeom>
              <a:blipFill>
                <a:blip r:embed="rId5"/>
                <a:stretch>
                  <a:fillRect l="-2266" t="-22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2EFB066-B023-4BC5-BEE5-1D8B84D311CB}"/>
                  </a:ext>
                </a:extLst>
              </p:cNvPr>
              <p:cNvSpPr txBox="1"/>
              <p:nvPr/>
            </p:nvSpPr>
            <p:spPr>
              <a:xfrm>
                <a:off x="8680588" y="2613797"/>
                <a:ext cx="257269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𝑅𝐺𝐵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2EFB066-B023-4BC5-BEE5-1D8B84D31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588" y="2613797"/>
                <a:ext cx="2572692" cy="312650"/>
              </a:xfrm>
              <a:prstGeom prst="rect">
                <a:avLst/>
              </a:prstGeom>
              <a:blipFill>
                <a:blip r:embed="rId6"/>
                <a:stretch>
                  <a:fillRect l="-1896" b="-117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3F0E89A4-F72E-40DD-B21F-6C96968EA1AC}"/>
              </a:ext>
            </a:extLst>
          </p:cNvPr>
          <p:cNvSpPr txBox="1"/>
          <p:nvPr/>
        </p:nvSpPr>
        <p:spPr>
          <a:xfrm>
            <a:off x="7672181" y="2027583"/>
            <a:ext cx="440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Dos colores tienen la misma cromaticidad 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7BE378E-98DB-498B-991E-49822C0C7608}"/>
                  </a:ext>
                </a:extLst>
              </p:cNvPr>
              <p:cNvSpPr txBox="1"/>
              <p:nvPr/>
            </p:nvSpPr>
            <p:spPr>
              <a:xfrm>
                <a:off x="7718564" y="3160645"/>
                <a:ext cx="44005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/>
                  <a:t>Equivalente a que el ángulo entre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s-C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 sea 0.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7BE378E-98DB-498B-991E-49822C0C7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564" y="3160645"/>
                <a:ext cx="4400549" cy="646331"/>
              </a:xfrm>
              <a:prstGeom prst="rect">
                <a:avLst/>
              </a:prstGeom>
              <a:blipFill>
                <a:blip r:embed="rId7"/>
                <a:stretch>
                  <a:fillRect l="-1108" t="-4673" b="-130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2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5A9C-208B-4BC5-947C-CD95D80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Espacios de color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3FD7A71-9247-4172-A972-21D0C2BF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diferencia cromática percibida se relaciona directamente con métricas en los espacios perceptuales. </a:t>
            </a:r>
          </a:p>
          <a:p>
            <a:r>
              <a:rPr lang="es-CO" dirty="0"/>
              <a:t>El diagrama muestra el </a:t>
            </a:r>
            <a:r>
              <a:rPr lang="es-CO" dirty="0" err="1"/>
              <a:t>gamut</a:t>
            </a:r>
            <a:r>
              <a:rPr lang="es-CO" dirty="0"/>
              <a:t> de CIELUV</a:t>
            </a:r>
          </a:p>
        </p:txBody>
      </p:sp>
      <p:pic>
        <p:nvPicPr>
          <p:cNvPr id="16" name="Marcador de contenido 12">
            <a:extLst>
              <a:ext uri="{FF2B5EF4-FFF2-40B4-BE49-F238E27FC236}">
                <a16:creationId xmlns:a16="http://schemas.microsoft.com/office/drawing/2014/main" id="{EF8D1F80-ADE6-4AE9-A303-7CFEB0DB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25" y="3133036"/>
            <a:ext cx="3178864" cy="31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749"/>
      </p:ext>
    </p:extLst>
  </p:cSld>
  <p:clrMapOvr>
    <a:masterClrMapping/>
  </p:clrMapOvr>
</p:sld>
</file>

<file path=ppt/theme/theme1.xml><?xml version="1.0" encoding="utf-8"?>
<a:theme xmlns:a="http://schemas.openxmlformats.org/drawingml/2006/main" name="elpoli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poli2022" id="{3266B1AB-9F9C-4733-A69B-2BC2E5C3F4FC}" vid="{A4B494ED-F579-410C-8DAA-A62CC9C8C0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344</Words>
  <Application>Microsoft Office PowerPoint</Application>
  <PresentationFormat>Panorámica</PresentationFormat>
  <Paragraphs>96</Paragraphs>
  <Slides>31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elpoli2022</vt:lpstr>
      <vt:lpstr>Presentación de PowerPoint</vt:lpstr>
      <vt:lpstr>Color</vt:lpstr>
      <vt:lpstr>Energía y Materia</vt:lpstr>
      <vt:lpstr>Energía y Materia</vt:lpstr>
      <vt:lpstr>Energía y Materia</vt:lpstr>
      <vt:lpstr>El ojo y la cámara</vt:lpstr>
      <vt:lpstr>Presentación de PowerPoint</vt:lpstr>
      <vt:lpstr>RGB</vt:lpstr>
      <vt:lpstr>Espacios de color</vt:lpstr>
      <vt:lpstr>Espacios no perceptuales</vt:lpstr>
      <vt:lpstr>Coordenadas esféricas</vt:lpstr>
      <vt:lpstr>Espacio RTP</vt:lpstr>
      <vt:lpstr>Conversiones con RGB</vt:lpstr>
      <vt:lpstr>Comparación con HSI</vt:lpstr>
      <vt:lpstr>HSI/HSV vs RTP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Ruido</vt:lpstr>
      <vt:lpstr>Filtrado</vt:lpstr>
      <vt:lpstr>Filtros de “suavizado”</vt:lpstr>
      <vt:lpstr>Filtro Promedio d=5 </vt:lpstr>
      <vt:lpstr>Filtro Promedio d=10 </vt:lpstr>
      <vt:lpstr>Filtro Gaussiano d=5 </vt:lpstr>
      <vt:lpstr>Filtro Gaussiano d=10 </vt:lpstr>
      <vt:lpstr>Filtro Mediana d=3 </vt:lpstr>
      <vt:lpstr>Filtro Mediana d=15 </vt:lpstr>
      <vt:lpstr>¿Cómo escoger un filtro?</vt:lpstr>
      <vt:lpstr>¿Cómo empezar?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Jean Pierre Diaz</dc:creator>
  <cp:lastModifiedBy>Jean Pierre Diaz</cp:lastModifiedBy>
  <cp:revision>3</cp:revision>
  <dcterms:created xsi:type="dcterms:W3CDTF">2022-06-29T16:11:41Z</dcterms:created>
  <dcterms:modified xsi:type="dcterms:W3CDTF">2022-09-08T23:26:25Z</dcterms:modified>
</cp:coreProperties>
</file>